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30290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Empowering the Non-Technical with Low-Code/No-Code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833199" y="4510802"/>
            <a:ext cx="74776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 today's digital landscape, the power of software is no longer limited to technical experts. Low-code and no-code platforms are revolutionizing the way we approach software development, empowering non-technical individuals to create and innovate like never before.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6554391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9" y="6562011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6537722"/>
            <a:ext cx="2781062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by Abdelilah Choukri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51828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Cooking a Meal: The Analogy of Low-Code/No-Code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6245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Traditional Cooking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031813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Like traditional software development, cooking a meal from scratch requires extensive culinary knowledge, specialized tools, and a step-by-step process.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462457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Low-Code/No-Code Cooking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379000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Low-code/no-code platforms are akin to pre-prepped ingredients, allowing even non-chefs to assemble a delicious meal with ease.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462457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Customization and Personalization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379000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Just as you can season a dish to your taste, low-code/no-code platforms empower users to personalize their applications to suit their unique needs.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821293"/>
            <a:ext cx="9306401" cy="2083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Traditional Software Development: The Chef in the Kitchen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41126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15484" y="3452932"/>
            <a:ext cx="13537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348757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Specialized Skills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1555313" y="3967996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Traditional software development requires a deep understanding of programming languages, frameworks, and development best practices.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41126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50362" y="3452932"/>
            <a:ext cx="1940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319599" y="348757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Lengthy Process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319599" y="3967996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Building software from scratch can be a time-consuming and resource-intensive endeavor.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833199" y="61407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83337" y="6182439"/>
            <a:ext cx="1996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1555313" y="6217087"/>
            <a:ext cx="324135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Difficult Customization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1555313" y="6697504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Modifying or personalizing a software application can be challenging, often requiring significant technical expertise.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3648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40744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741057" y="2937034"/>
            <a:ext cx="9148286" cy="12037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739"/>
              </a:lnSpc>
              <a:buNone/>
            </a:pPr>
            <a:r>
              <a:rPr lang="en-US" sz="3791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Low-Code/No-Code Platforms: The Pre-Prepped Ingredients</a:t>
            </a:r>
            <a:endParaRPr lang="en-US" sz="3791" dirty="0"/>
          </a:p>
        </p:txBody>
      </p:sp>
      <p:sp>
        <p:nvSpPr>
          <p:cNvPr id="6" name="Shape 2"/>
          <p:cNvSpPr/>
          <p:nvPr/>
        </p:nvSpPr>
        <p:spPr>
          <a:xfrm>
            <a:off x="2741057" y="4429601"/>
            <a:ext cx="2921079" cy="3274457"/>
          </a:xfrm>
          <a:prstGeom prst="roundRect">
            <a:avLst>
              <a:gd name="adj" fmla="val 29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941201" y="4629745"/>
            <a:ext cx="2520791" cy="6017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70"/>
              </a:lnSpc>
              <a:buNone/>
            </a:pPr>
            <a:r>
              <a:rPr lang="en-US" sz="189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Drag-and-Drop Interfaces</a:t>
            </a:r>
            <a:endParaRPr lang="en-US" sz="1896" dirty="0"/>
          </a:p>
        </p:txBody>
      </p:sp>
      <p:sp>
        <p:nvSpPr>
          <p:cNvPr id="8" name="Text 4"/>
          <p:cNvSpPr/>
          <p:nvPr/>
        </p:nvSpPr>
        <p:spPr>
          <a:xfrm>
            <a:off x="2941201" y="5346978"/>
            <a:ext cx="2520791" cy="21569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26"/>
              </a:lnSpc>
              <a:buNone/>
            </a:pPr>
            <a:r>
              <a:rPr lang="en-US" sz="151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Low-code/no-code platforms provide user-friendly, visual interfaces that allow non-technical users to build applications without writing complex code.</a:t>
            </a:r>
            <a:endParaRPr lang="en-US" sz="1517" dirty="0"/>
          </a:p>
        </p:txBody>
      </p:sp>
      <p:sp>
        <p:nvSpPr>
          <p:cNvPr id="9" name="Shape 5"/>
          <p:cNvSpPr/>
          <p:nvPr/>
        </p:nvSpPr>
        <p:spPr>
          <a:xfrm>
            <a:off x="5854660" y="4429601"/>
            <a:ext cx="2921079" cy="3274457"/>
          </a:xfrm>
          <a:prstGeom prst="roundRect">
            <a:avLst>
              <a:gd name="adj" fmla="val 29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054804" y="4629745"/>
            <a:ext cx="2520791" cy="6017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70"/>
              </a:lnSpc>
              <a:buNone/>
            </a:pPr>
            <a:r>
              <a:rPr lang="en-US" sz="189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Pre-Built Components</a:t>
            </a:r>
            <a:endParaRPr lang="en-US" sz="1896" dirty="0"/>
          </a:p>
        </p:txBody>
      </p:sp>
      <p:sp>
        <p:nvSpPr>
          <p:cNvPr id="11" name="Text 7"/>
          <p:cNvSpPr/>
          <p:nvPr/>
        </p:nvSpPr>
        <p:spPr>
          <a:xfrm>
            <a:off x="6054804" y="5346978"/>
            <a:ext cx="2520791" cy="1848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26"/>
              </a:lnSpc>
              <a:buNone/>
            </a:pPr>
            <a:r>
              <a:rPr lang="en-US" sz="151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These platforms offer a wide range of pre-built, customizable components that can be easily combined to create functional applications.</a:t>
            </a:r>
            <a:endParaRPr lang="en-US" sz="1517" dirty="0"/>
          </a:p>
        </p:txBody>
      </p:sp>
      <p:sp>
        <p:nvSpPr>
          <p:cNvPr id="12" name="Shape 8"/>
          <p:cNvSpPr/>
          <p:nvPr/>
        </p:nvSpPr>
        <p:spPr>
          <a:xfrm>
            <a:off x="8968264" y="4429601"/>
            <a:ext cx="2921079" cy="3274457"/>
          </a:xfrm>
          <a:prstGeom prst="roundRect">
            <a:avLst>
              <a:gd name="adj" fmla="val 29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168408" y="4629745"/>
            <a:ext cx="2407444" cy="3008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70"/>
              </a:lnSpc>
              <a:buNone/>
            </a:pPr>
            <a:r>
              <a:rPr lang="en-US" sz="189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Rapid Prototyping</a:t>
            </a:r>
            <a:endParaRPr lang="en-US" sz="1896" dirty="0"/>
          </a:p>
        </p:txBody>
      </p:sp>
      <p:sp>
        <p:nvSpPr>
          <p:cNvPr id="14" name="Text 10"/>
          <p:cNvSpPr/>
          <p:nvPr/>
        </p:nvSpPr>
        <p:spPr>
          <a:xfrm>
            <a:off x="9168408" y="5046107"/>
            <a:ext cx="2520791" cy="15406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26"/>
              </a:lnSpc>
              <a:buNone/>
            </a:pPr>
            <a:r>
              <a:rPr lang="en-US" sz="1517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Low-code/no-code tools enable rapid prototyping, allowing users to iterate and refine their applications quickly.</a:t>
            </a:r>
            <a:endParaRPr lang="en-US" sz="1517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500" y="878205"/>
            <a:ext cx="9443799" cy="12742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017"/>
              </a:lnSpc>
              <a:buNone/>
            </a:pPr>
            <a:r>
              <a:rPr lang="en-US" sz="401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Customization and Personalization: Seasoning to Taste</a:t>
            </a:r>
            <a:endParaRPr lang="en-US" sz="401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500" y="2458164"/>
            <a:ext cx="1019413" cy="163103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089666" y="2661999"/>
            <a:ext cx="2793563" cy="318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08"/>
              </a:lnSpc>
              <a:buNone/>
            </a:pPr>
            <a:r>
              <a:rPr lang="en-US" sz="200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Personalized Branding</a:t>
            </a:r>
            <a:endParaRPr lang="en-US" sz="2007" dirty="0"/>
          </a:p>
        </p:txBody>
      </p:sp>
      <p:sp>
        <p:nvSpPr>
          <p:cNvPr id="8" name="Text 3"/>
          <p:cNvSpPr/>
          <p:nvPr/>
        </p:nvSpPr>
        <p:spPr>
          <a:xfrm>
            <a:off x="2089666" y="3102888"/>
            <a:ext cx="8118634" cy="652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69"/>
              </a:lnSpc>
              <a:buNone/>
            </a:pPr>
            <a:r>
              <a:rPr lang="en-US" sz="160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Low-code/no-code platforms allow users to customize the look and feel of their applications to match their brand and preferences.</a:t>
            </a:r>
            <a:endParaRPr lang="en-US" sz="1605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00" y="4089202"/>
            <a:ext cx="1019413" cy="163103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089666" y="4293037"/>
            <a:ext cx="2663428" cy="318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08"/>
              </a:lnSpc>
              <a:buNone/>
            </a:pPr>
            <a:r>
              <a:rPr lang="en-US" sz="200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Unique Functionality</a:t>
            </a:r>
            <a:endParaRPr lang="en-US" sz="2007" dirty="0"/>
          </a:p>
        </p:txBody>
      </p:sp>
      <p:sp>
        <p:nvSpPr>
          <p:cNvPr id="11" name="Text 5"/>
          <p:cNvSpPr/>
          <p:nvPr/>
        </p:nvSpPr>
        <p:spPr>
          <a:xfrm>
            <a:off x="2089666" y="4733925"/>
            <a:ext cx="8118634" cy="652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69"/>
              </a:lnSpc>
              <a:buNone/>
            </a:pPr>
            <a:r>
              <a:rPr lang="en-US" sz="160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Users can easily add or modify features to tailor their applications to their specific needs, without the need for extensive coding.</a:t>
            </a:r>
            <a:endParaRPr lang="en-US" sz="1605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500" y="5720239"/>
            <a:ext cx="1019413" cy="1631037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089666" y="5924074"/>
            <a:ext cx="2621161" cy="318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08"/>
              </a:lnSpc>
              <a:buNone/>
            </a:pPr>
            <a:r>
              <a:rPr lang="en-US" sz="200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Seamless Integration</a:t>
            </a:r>
            <a:endParaRPr lang="en-US" sz="2007" dirty="0"/>
          </a:p>
        </p:txBody>
      </p:sp>
      <p:sp>
        <p:nvSpPr>
          <p:cNvPr id="14" name="Text 7"/>
          <p:cNvSpPr/>
          <p:nvPr/>
        </p:nvSpPr>
        <p:spPr>
          <a:xfrm>
            <a:off x="2089666" y="6364962"/>
            <a:ext cx="8118634" cy="6522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69"/>
              </a:lnSpc>
              <a:buNone/>
            </a:pPr>
            <a:r>
              <a:rPr lang="en-US" sz="160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These platforms often provide out-of-the-box integrations with popular third-party services, further enhancing the functionality of the applications.</a:t>
            </a:r>
            <a:endParaRPr lang="en-US" sz="1605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3894" y="607576"/>
            <a:ext cx="9320213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22"/>
              </a:lnSpc>
              <a:buNone/>
            </a:pPr>
            <a:r>
              <a:rPr lang="en-US" sz="4338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Rapid Prototyping and Iteration: Adjusting the Recipe on the Fly</a:t>
            </a:r>
            <a:endParaRPr lang="en-US" sz="4338" dirty="0"/>
          </a:p>
        </p:txBody>
      </p:sp>
      <p:sp>
        <p:nvSpPr>
          <p:cNvPr id="6" name="Shape 2"/>
          <p:cNvSpPr/>
          <p:nvPr/>
        </p:nvSpPr>
        <p:spPr>
          <a:xfrm>
            <a:off x="4792385" y="2315170"/>
            <a:ext cx="44053" cy="5306854"/>
          </a:xfrm>
          <a:prstGeom prst="roundRect">
            <a:avLst>
              <a:gd name="adj" fmla="val 225099"/>
            </a:avLst>
          </a:prstGeom>
          <a:solidFill>
            <a:srgbClr val="B2D4E5"/>
          </a:solidFill>
          <a:ln/>
        </p:spPr>
      </p:sp>
      <p:sp>
        <p:nvSpPr>
          <p:cNvPr id="7" name="Shape 3"/>
          <p:cNvSpPr/>
          <p:nvPr/>
        </p:nvSpPr>
        <p:spPr>
          <a:xfrm>
            <a:off x="5062299" y="2713077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4566523" y="2487335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47260" y="2528649"/>
            <a:ext cx="134183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03" dirty="0"/>
          </a:p>
        </p:txBody>
      </p:sp>
      <p:sp>
        <p:nvSpPr>
          <p:cNvPr id="10" name="Text 6"/>
          <p:cNvSpPr/>
          <p:nvPr/>
        </p:nvSpPr>
        <p:spPr>
          <a:xfrm>
            <a:off x="6026348" y="2535436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Ideation</a:t>
            </a:r>
            <a:endParaRPr lang="en-US" sz="2169" dirty="0"/>
          </a:p>
        </p:txBody>
      </p:sp>
      <p:sp>
        <p:nvSpPr>
          <p:cNvPr id="11" name="Text 7"/>
          <p:cNvSpPr/>
          <p:nvPr/>
        </p:nvSpPr>
        <p:spPr>
          <a:xfrm>
            <a:off x="6026348" y="3011924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Low-code/no-code platforms enable non-technical users to quickly transform their ideas into functional prototypes.</a:t>
            </a:r>
            <a:endParaRPr lang="en-US" sz="1735" dirty="0"/>
          </a:p>
        </p:txBody>
      </p:sp>
      <p:sp>
        <p:nvSpPr>
          <p:cNvPr id="12" name="Shape 8"/>
          <p:cNvSpPr/>
          <p:nvPr/>
        </p:nvSpPr>
        <p:spPr>
          <a:xfrm>
            <a:off x="5062299" y="4555450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B2D4E5"/>
          </a:solidFill>
          <a:ln/>
        </p:spPr>
      </p:sp>
      <p:sp>
        <p:nvSpPr>
          <p:cNvPr id="13" name="Shape 9"/>
          <p:cNvSpPr/>
          <p:nvPr/>
        </p:nvSpPr>
        <p:spPr>
          <a:xfrm>
            <a:off x="4566523" y="4329708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18209" y="4371023"/>
            <a:ext cx="192405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03" dirty="0"/>
          </a:p>
        </p:txBody>
      </p:sp>
      <p:sp>
        <p:nvSpPr>
          <p:cNvPr id="15" name="Text 11"/>
          <p:cNvSpPr/>
          <p:nvPr/>
        </p:nvSpPr>
        <p:spPr>
          <a:xfrm>
            <a:off x="6026348" y="4377809"/>
            <a:ext cx="2881908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Testing and Feedback</a:t>
            </a:r>
            <a:endParaRPr lang="en-US" sz="2169" dirty="0"/>
          </a:p>
        </p:txBody>
      </p:sp>
      <p:sp>
        <p:nvSpPr>
          <p:cNvPr id="16" name="Text 12"/>
          <p:cNvSpPr/>
          <p:nvPr/>
        </p:nvSpPr>
        <p:spPr>
          <a:xfrm>
            <a:off x="6026348" y="4854297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These platforms facilitate rapid iteration, allowing users to test their applications, gather feedback, and make adjustments in real-time.</a:t>
            </a:r>
            <a:endParaRPr lang="en-US" sz="1735" dirty="0"/>
          </a:p>
        </p:txBody>
      </p:sp>
      <p:sp>
        <p:nvSpPr>
          <p:cNvPr id="17" name="Shape 13"/>
          <p:cNvSpPr/>
          <p:nvPr/>
        </p:nvSpPr>
        <p:spPr>
          <a:xfrm>
            <a:off x="5062299" y="6397823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B2D4E5"/>
          </a:solidFill>
          <a:ln/>
        </p:spPr>
      </p:sp>
      <p:sp>
        <p:nvSpPr>
          <p:cNvPr id="18" name="Shape 14"/>
          <p:cNvSpPr/>
          <p:nvPr/>
        </p:nvSpPr>
        <p:spPr>
          <a:xfrm>
            <a:off x="4566523" y="6172081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15351" y="6213396"/>
            <a:ext cx="198001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03" dirty="0"/>
          </a:p>
        </p:txBody>
      </p:sp>
      <p:sp>
        <p:nvSpPr>
          <p:cNvPr id="20" name="Text 16"/>
          <p:cNvSpPr/>
          <p:nvPr/>
        </p:nvSpPr>
        <p:spPr>
          <a:xfrm>
            <a:off x="6026348" y="6220182"/>
            <a:ext cx="3494127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Continuous Improvement</a:t>
            </a:r>
            <a:endParaRPr lang="en-US" sz="2169" dirty="0"/>
          </a:p>
        </p:txBody>
      </p:sp>
      <p:sp>
        <p:nvSpPr>
          <p:cNvPr id="21" name="Text 17"/>
          <p:cNvSpPr/>
          <p:nvPr/>
        </p:nvSpPr>
        <p:spPr>
          <a:xfrm>
            <a:off x="6026348" y="6696670"/>
            <a:ext cx="7777758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76"/>
              </a:lnSpc>
              <a:buNone/>
            </a:pPr>
            <a:r>
              <a:rPr lang="en-US" sz="173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iterative nature of low-code/no-code development ensures that applications remain relevant and responsive to user needs.</a:t>
            </a:r>
            <a:endParaRPr lang="en-US" sz="1735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85844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Democratizing Innovation: Empowering the Home Cook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3691533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6913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Ideation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949547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Low-code/no-code platforms empower non-technical users to transform their ideas into reality.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3691533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6913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Collaboration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949547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These platforms foster cross-functional collaboration, allowing teams to work together seamlessly.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3691533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6913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Rapid Innovation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949547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With low-code/no-code, the pace of innovation can accelerate, driving positive change.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54293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Embracing the Future of Software Development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2037993" y="4264938"/>
            <a:ext cx="1055441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Low-code and no-code platforms are redefining the landscape of software development, empowering non-technical individuals to create, innovate, and drive change like never before. By embracing this transformative technology, we can unlock a new era of digital transformation and collaborative innovation.</a:t>
            </a: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2024-05-21T23:41:37Z</dcterms:created>
  <dcterms:modified xsi:type="dcterms:W3CDTF">2024-05-21T23:41:37Z</dcterms:modified>
</cp:coreProperties>
</file>